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6" r:id="rId4"/>
    <p:sldId id="274" r:id="rId5"/>
    <p:sldId id="265" r:id="rId6"/>
    <p:sldId id="258" r:id="rId7"/>
    <p:sldId id="259" r:id="rId8"/>
    <p:sldId id="262" r:id="rId9"/>
    <p:sldId id="263" r:id="rId10"/>
    <p:sldId id="264" r:id="rId11"/>
    <p:sldId id="267" r:id="rId12"/>
    <p:sldId id="273" r:id="rId13"/>
    <p:sldId id="268" r:id="rId14"/>
    <p:sldId id="257" r:id="rId15"/>
    <p:sldId id="266" r:id="rId16"/>
    <p:sldId id="261" r:id="rId17"/>
    <p:sldId id="275" r:id="rId18"/>
    <p:sldId id="271" r:id="rId19"/>
    <p:sldId id="272" r:id="rId20"/>
    <p:sldId id="27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4" autoAdjust="0"/>
    <p:restoredTop sz="94660"/>
  </p:normalViewPr>
  <p:slideViewPr>
    <p:cSldViewPr snapToGrid="0">
      <p:cViewPr varScale="1">
        <p:scale>
          <a:sx n="78" d="100"/>
          <a:sy n="78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E7B0-B6E5-46C8-AF7A-54C9D28AE08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E337-98A5-4670-96FA-6A1536FBCCB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06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E7B0-B6E5-46C8-AF7A-54C9D28AE08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E337-98A5-4670-96FA-6A1536FBC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E7B0-B6E5-46C8-AF7A-54C9D28AE08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E337-98A5-4670-96FA-6A1536FBC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562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E7B0-B6E5-46C8-AF7A-54C9D28AE08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E337-98A5-4670-96FA-6A1536FBCCB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2861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E7B0-B6E5-46C8-AF7A-54C9D28AE08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E337-98A5-4670-96FA-6A1536FBC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199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E7B0-B6E5-46C8-AF7A-54C9D28AE08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E337-98A5-4670-96FA-6A1536FBCCB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3160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E7B0-B6E5-46C8-AF7A-54C9D28AE08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E337-98A5-4670-96FA-6A1536FBC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254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E7B0-B6E5-46C8-AF7A-54C9D28AE08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E337-98A5-4670-96FA-6A1536FBC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847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E7B0-B6E5-46C8-AF7A-54C9D28AE08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E337-98A5-4670-96FA-6A1536FBC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34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E7B0-B6E5-46C8-AF7A-54C9D28AE08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E337-98A5-4670-96FA-6A1536FBC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01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E7B0-B6E5-46C8-AF7A-54C9D28AE08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E337-98A5-4670-96FA-6A1536FBC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17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E7B0-B6E5-46C8-AF7A-54C9D28AE08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E337-98A5-4670-96FA-6A1536FBC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26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E7B0-B6E5-46C8-AF7A-54C9D28AE08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E337-98A5-4670-96FA-6A1536FBC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85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E7B0-B6E5-46C8-AF7A-54C9D28AE08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E337-98A5-4670-96FA-6A1536FBC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44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E7B0-B6E5-46C8-AF7A-54C9D28AE08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E337-98A5-4670-96FA-6A1536FBC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3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E7B0-B6E5-46C8-AF7A-54C9D28AE08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E337-98A5-4670-96FA-6A1536FBC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4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E7B0-B6E5-46C8-AF7A-54C9D28AE08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E337-98A5-4670-96FA-6A1536FBC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96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4EE7B0-B6E5-46C8-AF7A-54C9D28AE08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AFFE337-98A5-4670-96FA-6A1536FBC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749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3941" y="776416"/>
            <a:ext cx="8534400" cy="36152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/>
              <a:t>Логопедическая работа по предупреждению </a:t>
            </a:r>
            <a:r>
              <a:rPr lang="ru-RU" sz="4000" b="1" dirty="0" err="1"/>
              <a:t>дисграфии</a:t>
            </a:r>
            <a:r>
              <a:rPr lang="ru-RU" sz="4000" b="1" dirty="0"/>
              <a:t> и </a:t>
            </a:r>
            <a:r>
              <a:rPr lang="ru-RU" sz="4000" b="1" dirty="0" err="1" smtClean="0"/>
              <a:t>дислексии</a:t>
            </a:r>
            <a:endParaRPr lang="ru-RU" sz="4000" b="1" dirty="0" smtClean="0"/>
          </a:p>
          <a:p>
            <a:pPr marL="0" indent="0" algn="ctr">
              <a:buNone/>
            </a:pPr>
            <a:r>
              <a:rPr lang="ru-RU" sz="4000" b="1" dirty="0" smtClean="0"/>
              <a:t> </a:t>
            </a:r>
            <a:r>
              <a:rPr lang="ru-RU" sz="4000" b="1" dirty="0"/>
              <a:t>у детей дошкольного </a:t>
            </a:r>
            <a:r>
              <a:rPr lang="ru-RU" sz="4000" b="1" dirty="0" smtClean="0"/>
              <a:t>возраста  (</a:t>
            </a:r>
            <a:r>
              <a:rPr lang="ru-RU" sz="2800" b="1" dirty="0" smtClean="0"/>
              <a:t>из опыта работы</a:t>
            </a:r>
            <a:r>
              <a:rPr lang="ru-RU" sz="4000" b="1" dirty="0" smtClean="0"/>
              <a:t>)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39568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5919" y="98854"/>
            <a:ext cx="8113799" cy="1452149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Виды </a:t>
            </a:r>
            <a:r>
              <a:rPr lang="ru-RU" sz="2800" b="1" dirty="0" err="1" smtClean="0"/>
              <a:t>дисграфии</a:t>
            </a:r>
            <a:r>
              <a:rPr lang="ru-RU" sz="2800" b="1" dirty="0" smtClean="0"/>
              <a:t>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771134"/>
            <a:ext cx="8146750" cy="3616411"/>
          </a:xfrm>
        </p:spPr>
        <p:txBody>
          <a:bodyPr>
            <a:noAutofit/>
          </a:bodyPr>
          <a:lstStyle/>
          <a:p>
            <a:r>
              <a:rPr lang="ru-RU" sz="2800" b="1" dirty="0" err="1" smtClean="0"/>
              <a:t>артикуляторно</a:t>
            </a:r>
            <a:r>
              <a:rPr lang="ru-RU" sz="2800" b="1" dirty="0" smtClean="0"/>
              <a:t>-акустическая</a:t>
            </a:r>
            <a:r>
              <a:rPr lang="ru-RU" sz="2800" b="1" dirty="0"/>
              <a:t>, на основе нарушений фонемного распознавания </a:t>
            </a:r>
            <a:r>
              <a:rPr lang="ru-RU" sz="2800" dirty="0"/>
              <a:t>(дифференциации фонем), </a:t>
            </a:r>
            <a:endParaRPr lang="ru-RU" sz="2800" dirty="0" smtClean="0"/>
          </a:p>
          <a:p>
            <a:r>
              <a:rPr lang="ru-RU" sz="2800" b="1" dirty="0" smtClean="0"/>
              <a:t>на </a:t>
            </a:r>
            <a:r>
              <a:rPr lang="ru-RU" sz="2800" b="1" dirty="0"/>
              <a:t>почве нарушения языкового анализа и синтеза, </a:t>
            </a:r>
            <a:endParaRPr lang="ru-RU" sz="2800" b="1" dirty="0" smtClean="0"/>
          </a:p>
          <a:p>
            <a:r>
              <a:rPr lang="ru-RU" sz="2800" b="1" dirty="0" err="1" smtClean="0"/>
              <a:t>аграмматическая</a:t>
            </a:r>
            <a:r>
              <a:rPr lang="ru-RU" sz="2800" b="1" dirty="0" smtClean="0"/>
              <a:t> ,</a:t>
            </a:r>
          </a:p>
          <a:p>
            <a:r>
              <a:rPr lang="ru-RU" sz="2800" b="1" dirty="0" smtClean="0"/>
              <a:t>оптическая. </a:t>
            </a:r>
          </a:p>
          <a:p>
            <a:r>
              <a:rPr lang="ru-RU" sz="2800" b="1" dirty="0" smtClean="0"/>
              <a:t>смешанная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4178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866" y="-67734"/>
            <a:ext cx="8534400" cy="1507067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Виды ошибок на письме: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643" y="1631092"/>
            <a:ext cx="8641491" cy="3525794"/>
          </a:xfrm>
        </p:spPr>
        <p:txBody>
          <a:bodyPr>
            <a:noAutofit/>
          </a:bodyPr>
          <a:lstStyle/>
          <a:p>
            <a:r>
              <a:rPr lang="ru-RU" sz="2800" dirty="0" smtClean="0"/>
              <a:t>1. ошибки на уровне буквы и слога (смешение  по кинетическому и оптическому сходству букв, пропуски букв и слогов, вставки и перестановки  букв, слогов);</a:t>
            </a:r>
          </a:p>
          <a:p>
            <a:r>
              <a:rPr lang="ru-RU" sz="2800" dirty="0" smtClean="0"/>
              <a:t>2.ошибки на уровне слова (раздельное написание частей слова, слитное написание слов);</a:t>
            </a:r>
          </a:p>
          <a:p>
            <a:r>
              <a:rPr lang="ru-RU" sz="2800" dirty="0" smtClean="0"/>
              <a:t>3.ошибки на уровне предложения (</a:t>
            </a:r>
            <a:r>
              <a:rPr lang="ru-RU" sz="2800" dirty="0" err="1" smtClean="0"/>
              <a:t>аграмматизмы</a:t>
            </a:r>
            <a:r>
              <a:rPr lang="ru-RU" sz="2800" dirty="0" smtClean="0"/>
              <a:t>) (словосочетания).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990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14" y="440248"/>
            <a:ext cx="9209901" cy="6007384"/>
          </a:xfrm>
        </p:spPr>
      </p:pic>
    </p:spTree>
    <p:extLst>
      <p:ext uri="{BB962C8B-B14F-4D97-AF65-F5344CB8AC3E}">
        <p14:creationId xmlns:p14="http://schemas.microsoft.com/office/powerpoint/2010/main" val="176182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741" y="123568"/>
            <a:ext cx="8452022" cy="1342767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Ложная </a:t>
            </a:r>
            <a:r>
              <a:rPr lang="ru-RU" sz="2400" b="1" dirty="0" err="1" smtClean="0"/>
              <a:t>дисграфия</a:t>
            </a:r>
            <a:r>
              <a:rPr lang="ru-RU" sz="2400" b="1" dirty="0" smtClean="0"/>
              <a:t>- </a:t>
            </a:r>
            <a:r>
              <a:rPr lang="ru-RU" sz="2400" dirty="0" smtClean="0"/>
              <a:t>проявление естественных затруднений в ходе начального обучения письму.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838" y="1565189"/>
            <a:ext cx="8880388" cy="41518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 </a:t>
            </a:r>
            <a:r>
              <a:rPr lang="ru-RU" sz="3000" dirty="0" smtClean="0"/>
              <a:t>Признаки незрелого навыка письма: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/>
              <a:t>о</a:t>
            </a:r>
            <a:r>
              <a:rPr lang="ru-RU" sz="3000" dirty="0" smtClean="0"/>
              <a:t>тсутствие обозначения границ предложений;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/>
              <a:t>с</a:t>
            </a:r>
            <a:r>
              <a:rPr lang="ru-RU" sz="3000" dirty="0" smtClean="0"/>
              <a:t>литное написание слов;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/>
              <a:t>н</a:t>
            </a:r>
            <a:r>
              <a:rPr lang="ru-RU" sz="3000" dirty="0" smtClean="0"/>
              <a:t>етвердое знание (забывание ) букв, особенно прописных;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/>
              <a:t>н</a:t>
            </a:r>
            <a:r>
              <a:rPr lang="ru-RU" sz="3000" dirty="0" smtClean="0"/>
              <a:t>ехарактерные смешения;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/>
              <a:t>з</a:t>
            </a:r>
            <a:r>
              <a:rPr lang="ru-RU" sz="3000" dirty="0" smtClean="0"/>
              <a:t>еркальная обращенность букв.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7865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915" y="508456"/>
            <a:ext cx="8451550" cy="94964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Схема пропедевтической работы по профилактике </a:t>
            </a:r>
            <a:r>
              <a:rPr lang="ru-RU" sz="2800" b="1" dirty="0" err="1" smtClean="0"/>
              <a:t>дисграфии</a:t>
            </a:r>
            <a:r>
              <a:rPr lang="ru-RU" sz="2800" b="1" dirty="0"/>
              <a:t> </a:t>
            </a:r>
            <a:r>
              <a:rPr lang="ru-RU" sz="2800" b="1" dirty="0" smtClean="0"/>
              <a:t>и </a:t>
            </a:r>
            <a:r>
              <a:rPr lang="ru-RU" sz="2800" b="1" dirty="0" err="1" smtClean="0"/>
              <a:t>дислексии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2065" y="1946190"/>
            <a:ext cx="8534400" cy="3615267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b="1" dirty="0"/>
          </a:p>
          <a:p>
            <a:pPr marL="0" indent="0">
              <a:buNone/>
            </a:pPr>
            <a:r>
              <a:rPr lang="ru-RU" sz="4400" b="1" dirty="0" smtClean="0"/>
              <a:t>звук </a:t>
            </a:r>
            <a:r>
              <a:rPr lang="ru-RU" sz="4400" b="1" dirty="0"/>
              <a:t>— буква — слог — слово — предложение.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991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2984" y="5486400"/>
            <a:ext cx="7175628" cy="84322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04" y="1183039"/>
            <a:ext cx="6199132" cy="46493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2" y="979385"/>
            <a:ext cx="4135395" cy="5513859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22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P100084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 bwMode="auto">
          <a:xfrm>
            <a:off x="454195" y="370702"/>
            <a:ext cx="5487390" cy="61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11" y="226802"/>
            <a:ext cx="4698459" cy="626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5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1" y="883507"/>
            <a:ext cx="5646823" cy="42351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077" y="1523999"/>
            <a:ext cx="4792833" cy="359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5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724" y="74141"/>
            <a:ext cx="8254314" cy="1334529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Предупреждение трудностей при обучении чтению и письму на уровне звука: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0302" y="2224216"/>
            <a:ext cx="8567351" cy="4316626"/>
          </a:xfrm>
        </p:spPr>
        <p:txBody>
          <a:bodyPr>
            <a:normAutofit fontScale="85000" lnSpcReduction="20000"/>
          </a:bodyPr>
          <a:lstStyle/>
          <a:p>
            <a:r>
              <a:rPr lang="ru-RU" sz="3600" dirty="0"/>
              <a:t>в</a:t>
            </a:r>
            <a:r>
              <a:rPr lang="ru-RU" sz="3600" dirty="0" smtClean="0"/>
              <a:t>ыделение звука из потока других звуков;</a:t>
            </a:r>
          </a:p>
          <a:p>
            <a:r>
              <a:rPr lang="ru-RU" sz="3600" dirty="0"/>
              <a:t>в</a:t>
            </a:r>
            <a:r>
              <a:rPr lang="ru-RU" sz="3600" dirty="0" smtClean="0"/>
              <a:t>ыделение звука на фоне слога;</a:t>
            </a:r>
          </a:p>
          <a:p>
            <a:r>
              <a:rPr lang="ru-RU" sz="3600" dirty="0"/>
              <a:t>в</a:t>
            </a:r>
            <a:r>
              <a:rPr lang="ru-RU" sz="3600" dirty="0" smtClean="0"/>
              <a:t>ыделение звука на фоне слова;</a:t>
            </a:r>
          </a:p>
          <a:p>
            <a:r>
              <a:rPr lang="ru-RU" sz="3600" dirty="0"/>
              <a:t>о</a:t>
            </a:r>
            <a:r>
              <a:rPr lang="ru-RU" sz="3600" dirty="0" smtClean="0"/>
              <a:t>пределение места звука по отношению к другим звукам;</a:t>
            </a:r>
          </a:p>
          <a:p>
            <a:r>
              <a:rPr lang="ru-RU" sz="3600" dirty="0"/>
              <a:t>д</a:t>
            </a:r>
            <a:r>
              <a:rPr lang="ru-RU" sz="3600" dirty="0" smtClean="0"/>
              <a:t>ифференциация звуков;</a:t>
            </a:r>
          </a:p>
          <a:p>
            <a:r>
              <a:rPr lang="ru-RU" sz="3600" dirty="0"/>
              <a:t>о</a:t>
            </a:r>
            <a:r>
              <a:rPr lang="ru-RU" sz="3600" dirty="0" smtClean="0"/>
              <a:t>пределение количества и последовательности звуков в слове.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6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303" y="115331"/>
            <a:ext cx="8048367" cy="1491047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Предупреждение трудностей при обучении чтению и письму на уровне  буквы: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595" y="1713470"/>
            <a:ext cx="9333470" cy="5766488"/>
          </a:xfrm>
        </p:spPr>
        <p:txBody>
          <a:bodyPr/>
          <a:lstStyle/>
          <a:p>
            <a:r>
              <a:rPr lang="ru-RU" sz="2800" dirty="0"/>
              <a:t>р</a:t>
            </a:r>
            <a:r>
              <a:rPr lang="ru-RU" sz="2800" dirty="0" smtClean="0"/>
              <a:t>азвитие ориентировки в пространстве;</a:t>
            </a:r>
          </a:p>
          <a:p>
            <a:r>
              <a:rPr lang="ru-RU" sz="2800" dirty="0"/>
              <a:t>в</a:t>
            </a:r>
            <a:r>
              <a:rPr lang="ru-RU" sz="2800" dirty="0" smtClean="0"/>
              <a:t>ыкладывание букв из палочек или мозаики;</a:t>
            </a:r>
          </a:p>
          <a:p>
            <a:r>
              <a:rPr lang="ru-RU" sz="2800" dirty="0"/>
              <a:t>о</a:t>
            </a:r>
            <a:r>
              <a:rPr lang="ru-RU" sz="2800" dirty="0" smtClean="0"/>
              <a:t>пределение правильно написанных букв;</a:t>
            </a:r>
          </a:p>
          <a:p>
            <a:r>
              <a:rPr lang="ru-RU" sz="2800" dirty="0"/>
              <a:t>о</a:t>
            </a:r>
            <a:r>
              <a:rPr lang="ru-RU" sz="2800" dirty="0" smtClean="0"/>
              <a:t>щупывание букв закрытыми глазами;</a:t>
            </a:r>
          </a:p>
          <a:p>
            <a:r>
              <a:rPr lang="ru-RU" sz="2800" dirty="0" smtClean="0"/>
              <a:t>нахождение недостающих элементов букв;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оиск букв наложенных друг на друга;</a:t>
            </a:r>
          </a:p>
          <a:p>
            <a:r>
              <a:rPr lang="ru-RU" sz="2800" dirty="0"/>
              <a:t>о</a:t>
            </a:r>
            <a:r>
              <a:rPr lang="ru-RU" sz="2800" dirty="0" smtClean="0"/>
              <a:t>пределение букв «написанных» на спине или ладони;</a:t>
            </a:r>
          </a:p>
          <a:p>
            <a:r>
              <a:rPr lang="ru-RU" sz="2800" dirty="0"/>
              <a:t>к</a:t>
            </a:r>
            <a:r>
              <a:rPr lang="ru-RU" sz="2800" dirty="0" smtClean="0"/>
              <a:t>онструирование букв из элементов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1265" y="2718487"/>
            <a:ext cx="7027347" cy="183703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Что объединяет всех этих знаменитых людей?</a:t>
            </a:r>
            <a:endParaRPr lang="ru-RU" b="1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8" y="122929"/>
            <a:ext cx="2541317" cy="297449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14" y="167721"/>
            <a:ext cx="2233301" cy="29297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63" y="4145896"/>
            <a:ext cx="3417337" cy="2559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543" y="145325"/>
            <a:ext cx="1977140" cy="29744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73" y="4329683"/>
            <a:ext cx="3326284" cy="23759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227" y="4356466"/>
            <a:ext cx="4012090" cy="22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8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647569"/>
            <a:ext cx="8534400" cy="22901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1"/>
            <a:ext cx="9794318" cy="26587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/>
              <a:t>Дети — это взгляды глазок боязливых,</a:t>
            </a:r>
            <a:br>
              <a:rPr lang="ru-RU" sz="3200" b="1" dirty="0"/>
            </a:br>
            <a:r>
              <a:rPr lang="ru-RU" sz="3200" b="1" dirty="0"/>
              <a:t>Ножек шаловливых по паркету стук.</a:t>
            </a:r>
            <a:br>
              <a:rPr lang="ru-RU" sz="3200" b="1" dirty="0"/>
            </a:br>
            <a:r>
              <a:rPr lang="ru-RU" sz="3200" b="1" dirty="0"/>
              <a:t>Дети — это солнце в пасмурных мотивах,</a:t>
            </a:r>
            <a:br>
              <a:rPr lang="ru-RU" sz="3200" b="1" dirty="0"/>
            </a:br>
            <a:r>
              <a:rPr lang="ru-RU" sz="3200" b="1" dirty="0"/>
              <a:t>Целый мир гипотез радостных наук.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3" y="3534032"/>
            <a:ext cx="2652584" cy="26525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90" y="3657601"/>
            <a:ext cx="4436074" cy="29573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119" y="3284867"/>
            <a:ext cx="3693637" cy="231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41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27" y="490087"/>
            <a:ext cx="4811684" cy="36041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259" y="2209800"/>
            <a:ext cx="5815914" cy="387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Логопедия</a:t>
            </a:r>
            <a:r>
              <a:rPr lang="ru-RU" sz="3200" dirty="0"/>
              <a:t> — отрасль дефектологии, наука о нарушениях речи, о методах их предупреждения, диагностики и </a:t>
            </a:r>
            <a:r>
              <a:rPr lang="ru-RU" sz="3200" dirty="0" smtClean="0"/>
              <a:t>преодолении.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Логопед</a:t>
            </a:r>
            <a:r>
              <a:rPr lang="ru-RU" sz="3200" dirty="0"/>
              <a:t> — коррекционный педагог, занимающийся устранением речевых нарушений у детей и взрослых</a:t>
            </a:r>
          </a:p>
        </p:txBody>
      </p:sp>
    </p:spTree>
    <p:extLst>
      <p:ext uri="{BB962C8B-B14F-4D97-AF65-F5344CB8AC3E}">
        <p14:creationId xmlns:p14="http://schemas.microsoft.com/office/powerpoint/2010/main" val="353543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8" y="219247"/>
            <a:ext cx="4105531" cy="54740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135" y="90682"/>
            <a:ext cx="4201957" cy="56026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93" y="1083276"/>
            <a:ext cx="7584303" cy="568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8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 descr="P1000851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9" b="4054"/>
          <a:stretch>
            <a:fillRect/>
          </a:stretch>
        </p:blipFill>
        <p:spPr bwMode="auto">
          <a:xfrm>
            <a:off x="684212" y="611957"/>
            <a:ext cx="3796041" cy="550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 descr="P1000857.JPG"/>
          <p:cNvPicPr>
            <a:picLocks noChangeAspect="1"/>
          </p:cNvPicPr>
          <p:nvPr/>
        </p:nvPicPr>
        <p:blipFill>
          <a:blip r:embed="rId3">
            <a:lum bright="1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5"/>
          <a:stretch>
            <a:fillRect/>
          </a:stretch>
        </p:blipFill>
        <p:spPr bwMode="auto">
          <a:xfrm>
            <a:off x="4794406" y="669622"/>
            <a:ext cx="7173449" cy="503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45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b="1" dirty="0" err="1" smtClean="0"/>
              <a:t>Дислексия</a:t>
            </a:r>
            <a:r>
              <a:rPr lang="ru-RU" sz="3200" dirty="0" smtClean="0"/>
              <a:t>-  частичное нарушение чтения, вызванное поражением или недоразвитием речевых отделов ЦНС и проявляющееся в стойких ошибках специфического характера.</a:t>
            </a:r>
          </a:p>
          <a:p>
            <a:endParaRPr lang="ru-RU" sz="3200" dirty="0" smtClean="0"/>
          </a:p>
          <a:p>
            <a:r>
              <a:rPr lang="ru-RU" sz="3200" b="1" dirty="0" err="1" smtClean="0"/>
              <a:t>Дисграфия</a:t>
            </a:r>
            <a:r>
              <a:rPr lang="ru-RU" sz="3200" dirty="0" smtClean="0"/>
              <a:t> – частичное специфическое расстройство письма.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6804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8439" y="186039"/>
            <a:ext cx="8534400" cy="156244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Причины нарушения чтения и письма: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222" y="1565189"/>
            <a:ext cx="9045617" cy="40530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</a:t>
            </a:r>
            <a:r>
              <a:rPr lang="ru-RU" sz="2400" b="1" dirty="0" smtClean="0"/>
              <a:t>. </a:t>
            </a:r>
            <a:r>
              <a:rPr lang="ru-RU" sz="3200" b="1" dirty="0" smtClean="0"/>
              <a:t>Задержка в формировании фонематического восприятия, лексико- грамматических сторон  речи на разных этапах развития ребенка.</a:t>
            </a:r>
          </a:p>
          <a:p>
            <a:r>
              <a:rPr lang="ru-RU" sz="3200" b="1" dirty="0" smtClean="0"/>
              <a:t>2.Органические речевые расстройства.</a:t>
            </a:r>
          </a:p>
          <a:p>
            <a:r>
              <a:rPr lang="ru-RU" sz="3200" b="1" dirty="0" smtClean="0"/>
              <a:t>3. Социальная и педагогическая запущенность.</a:t>
            </a:r>
          </a:p>
          <a:p>
            <a:r>
              <a:rPr lang="ru-RU" sz="3200" b="1" dirty="0" smtClean="0"/>
              <a:t>4.Двуязычие в семье.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204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871" y="1"/>
            <a:ext cx="5700583" cy="93087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Виды </a:t>
            </a:r>
            <a:r>
              <a:rPr lang="ru-RU" sz="2800" b="1" dirty="0" err="1" smtClean="0"/>
              <a:t>дислексии</a:t>
            </a:r>
            <a:r>
              <a:rPr lang="ru-RU" sz="2800" b="1" dirty="0" smtClean="0"/>
              <a:t>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1622854"/>
            <a:ext cx="8278556" cy="4151870"/>
          </a:xfrm>
        </p:spPr>
        <p:txBody>
          <a:bodyPr>
            <a:noAutofit/>
          </a:bodyPr>
          <a:lstStyle/>
          <a:p>
            <a:r>
              <a:rPr lang="ru-RU" sz="2400" b="1" i="1" u="sng" dirty="0"/>
              <a:t>ф</a:t>
            </a:r>
            <a:r>
              <a:rPr lang="ru-RU" sz="2400" b="1" i="1" u="sng" dirty="0" smtClean="0"/>
              <a:t>онематическая</a:t>
            </a:r>
            <a:r>
              <a:rPr lang="ru-RU" sz="2400" b="1" dirty="0" smtClean="0"/>
              <a:t> </a:t>
            </a:r>
            <a:r>
              <a:rPr lang="ru-RU" sz="2400" dirty="0" smtClean="0"/>
              <a:t> (затрудняются сливать звуки в слоги и слова);</a:t>
            </a:r>
          </a:p>
          <a:p>
            <a:r>
              <a:rPr lang="ru-RU" sz="2400" dirty="0" smtClean="0"/>
              <a:t> </a:t>
            </a:r>
            <a:r>
              <a:rPr lang="ru-RU" sz="2400" b="1" i="1" u="sng" dirty="0" smtClean="0"/>
              <a:t>семантическая </a:t>
            </a:r>
            <a:r>
              <a:rPr lang="ru-RU" sz="2400" dirty="0" smtClean="0"/>
              <a:t> (нарушение понимания прочитанных слов, словосочетаний предложений),</a:t>
            </a:r>
          </a:p>
          <a:p>
            <a:r>
              <a:rPr lang="ru-RU" sz="2400" b="1" dirty="0" smtClean="0"/>
              <a:t> </a:t>
            </a:r>
            <a:r>
              <a:rPr lang="ru-RU" sz="2400" b="1" i="1" u="sng" dirty="0" err="1" smtClean="0"/>
              <a:t>аграмматическая</a:t>
            </a:r>
            <a:r>
              <a:rPr lang="ru-RU" sz="2400" b="1" i="1" u="sng" dirty="0" smtClean="0"/>
              <a:t>  </a:t>
            </a:r>
            <a:r>
              <a:rPr lang="ru-RU" sz="2400" dirty="0" smtClean="0"/>
              <a:t>(замены приставок , суффиксов, изменение падежных и родовых окончаний), </a:t>
            </a:r>
          </a:p>
          <a:p>
            <a:r>
              <a:rPr lang="ru-RU" sz="2400" b="1" i="1" u="sng" dirty="0" err="1"/>
              <a:t>м</a:t>
            </a:r>
            <a:r>
              <a:rPr lang="ru-RU" sz="2400" b="1" i="1" u="sng" dirty="0" err="1" smtClean="0"/>
              <a:t>нестическая</a:t>
            </a:r>
            <a:r>
              <a:rPr lang="ru-RU" sz="2400" dirty="0" smtClean="0"/>
              <a:t>  (трудности усвоения всех букв, их недифференцированная замена),</a:t>
            </a:r>
          </a:p>
          <a:p>
            <a:r>
              <a:rPr lang="ru-RU" sz="2400" b="1" dirty="0" smtClean="0"/>
              <a:t> </a:t>
            </a:r>
            <a:r>
              <a:rPr lang="ru-RU" sz="2400" b="1" i="1" u="sng" dirty="0" smtClean="0"/>
              <a:t>оптическая </a:t>
            </a:r>
            <a:r>
              <a:rPr lang="ru-RU" sz="2400" b="1" dirty="0" smtClean="0"/>
              <a:t> </a:t>
            </a:r>
            <a:r>
              <a:rPr lang="ru-RU" sz="2400" dirty="0" smtClean="0"/>
              <a:t>(</a:t>
            </a:r>
            <a:r>
              <a:rPr lang="ru-RU" sz="2400" dirty="0" err="1" smtClean="0"/>
              <a:t>неузнавание</a:t>
            </a:r>
            <a:r>
              <a:rPr lang="ru-RU" sz="2400" dirty="0" smtClean="0"/>
              <a:t> букв как обобщенных графических фонем),</a:t>
            </a:r>
          </a:p>
          <a:p>
            <a:r>
              <a:rPr lang="ru-RU" sz="2400" u="sng" dirty="0" smtClean="0"/>
              <a:t> </a:t>
            </a:r>
            <a:r>
              <a:rPr lang="ru-RU" sz="2400" b="1" u="sng" dirty="0" smtClean="0"/>
              <a:t>тактильная </a:t>
            </a:r>
            <a:r>
              <a:rPr lang="ru-RU" sz="2400" u="sng" dirty="0" smtClean="0"/>
              <a:t> </a:t>
            </a:r>
            <a:r>
              <a:rPr lang="ru-RU" sz="2400" dirty="0" smtClean="0"/>
              <a:t>(наблюдается у слепых детей).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9987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1023</TotalTime>
  <Words>421</Words>
  <Application>Microsoft Office PowerPoint</Application>
  <PresentationFormat>Широкоэкранный</PresentationFormat>
  <Paragraphs>60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Century Gothic</vt:lpstr>
      <vt:lpstr>Wingdings 3</vt:lpstr>
      <vt:lpstr>Сектор</vt:lpstr>
      <vt:lpstr>Презентация PowerPoint</vt:lpstr>
      <vt:lpstr>Что объединяет всех этих знаменитых людей?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Причины нарушения чтения и письма:</vt:lpstr>
      <vt:lpstr>Виды дислексии:</vt:lpstr>
      <vt:lpstr>Виды дисграфии:</vt:lpstr>
      <vt:lpstr>Виды ошибок на письме:</vt:lpstr>
      <vt:lpstr>Презентация PowerPoint</vt:lpstr>
      <vt:lpstr>Ложная дисграфия- проявление естественных затруднений в ходе начального обучения письму.</vt:lpstr>
      <vt:lpstr>Схема пропедевтической работы по профилактике дисграфии и дислексии</vt:lpstr>
      <vt:lpstr>Презентация PowerPoint</vt:lpstr>
      <vt:lpstr>Презентация PowerPoint</vt:lpstr>
      <vt:lpstr>Презентация PowerPoint</vt:lpstr>
      <vt:lpstr>Предупреждение трудностей при обучении чтению и письму на уровне звука:</vt:lpstr>
      <vt:lpstr>Предупреждение трудностей при обучении чтению и письму на уровне  буквы: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Левицкий</dc:creator>
  <cp:lastModifiedBy>Admin</cp:lastModifiedBy>
  <cp:revision>49</cp:revision>
  <dcterms:created xsi:type="dcterms:W3CDTF">2017-03-25T10:19:27Z</dcterms:created>
  <dcterms:modified xsi:type="dcterms:W3CDTF">2023-03-09T19:38:54Z</dcterms:modified>
</cp:coreProperties>
</file>